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bs-Latn-B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8ABA229-404D-4C81-90C7-10869260891E}" type="datetimeFigureOut">
              <a:rPr lang="sr-Latn-CS" smtClean="0"/>
              <a:t>13.1.2014</a:t>
            </a:fld>
            <a:endParaRPr lang="bs-Latn-B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0834C44-332C-4901-AB3F-95AE2C0465C0}" type="slidenum">
              <a:rPr lang="bs-Latn-BA" smtClean="0"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thegraphicalweb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829761"/>
          </a:xfrm>
        </p:spPr>
        <p:txBody>
          <a:bodyPr>
            <a:normAutofit/>
          </a:bodyPr>
          <a:lstStyle/>
          <a:p>
            <a:pPr algn="l"/>
            <a:r>
              <a:rPr lang="bs-Latn-BA" sz="2000" dirty="0" smtClean="0">
                <a:ln w="50800"/>
                <a:solidFill>
                  <a:schemeClr val="tx1"/>
                </a:solidFill>
                <a:effectLst/>
              </a:rPr>
              <a:t>Univerzitet </a:t>
            </a:r>
            <a:r>
              <a:rPr lang="bs-Latn-BA" sz="2000" dirty="0" smtClean="0">
                <a:ln w="50800"/>
                <a:solidFill>
                  <a:schemeClr val="tx1"/>
                </a:solidFill>
                <a:effectLst/>
              </a:rPr>
              <a:t>u Zenici</a:t>
            </a:r>
            <a:br>
              <a:rPr lang="bs-Latn-BA" sz="2000" dirty="0" smtClean="0">
                <a:ln w="50800"/>
                <a:solidFill>
                  <a:schemeClr val="tx1"/>
                </a:solidFill>
                <a:effectLst/>
              </a:rPr>
            </a:br>
            <a:r>
              <a:rPr lang="bs-Latn-BA" sz="2000" dirty="0" smtClean="0">
                <a:ln w="50800"/>
                <a:solidFill>
                  <a:schemeClr val="tx1"/>
                </a:solidFill>
                <a:effectLst/>
              </a:rPr>
              <a:t>Pedagoški fakultet</a:t>
            </a:r>
            <a:br>
              <a:rPr lang="bs-Latn-BA" sz="2000" dirty="0" smtClean="0">
                <a:ln w="50800"/>
                <a:solidFill>
                  <a:schemeClr val="tx1"/>
                </a:solidFill>
                <a:effectLst/>
              </a:rPr>
            </a:br>
            <a:r>
              <a:rPr lang="bs-Latn-BA" sz="2000" dirty="0" smtClean="0">
                <a:ln w="50800"/>
                <a:solidFill>
                  <a:schemeClr val="tx1"/>
                </a:solidFill>
                <a:effectLst/>
              </a:rPr>
              <a:t>Katedra za matematiku i </a:t>
            </a:r>
            <a:r>
              <a:rPr lang="bs-Latn-BA" sz="2000" dirty="0" smtClean="0">
                <a:ln w="50800"/>
                <a:solidFill>
                  <a:schemeClr val="tx1"/>
                </a:solidFill>
                <a:effectLst/>
              </a:rPr>
              <a:t>informatiku</a:t>
            </a:r>
            <a:br>
              <a:rPr lang="bs-Latn-BA" sz="2000" dirty="0" smtClean="0">
                <a:ln w="50800"/>
                <a:solidFill>
                  <a:schemeClr val="tx1"/>
                </a:solidFill>
                <a:effectLst/>
              </a:rPr>
            </a:br>
            <a:r>
              <a:rPr lang="bs-Latn-BA" sz="2000" dirty="0" smtClean="0">
                <a:ln w="50800"/>
                <a:solidFill>
                  <a:schemeClr val="tx1"/>
                </a:solidFill>
                <a:effectLst/>
              </a:rPr>
              <a:t/>
            </a:r>
            <a:br>
              <a:rPr lang="bs-Latn-BA" sz="2000" dirty="0" smtClean="0">
                <a:ln w="50800"/>
                <a:solidFill>
                  <a:schemeClr val="tx1"/>
                </a:solidFill>
                <a:effectLst/>
              </a:rPr>
            </a:br>
            <a:endParaRPr lang="bs-Latn-BA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2928934"/>
            <a:ext cx="7772400" cy="1928826"/>
          </a:xfrm>
        </p:spPr>
        <p:txBody>
          <a:bodyPr>
            <a:normAutofit/>
          </a:bodyPr>
          <a:lstStyle/>
          <a:p>
            <a:pPr algn="ctr"/>
            <a:r>
              <a:rPr lang="bs-Latn-BA" dirty="0" smtClean="0"/>
              <a:t>SEMINARSKI RAD</a:t>
            </a:r>
          </a:p>
          <a:p>
            <a:pPr algn="ctr"/>
            <a:r>
              <a:rPr lang="bs-Latn-BA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VEKTORSKA GRAFIKA ZA WEB</a:t>
            </a:r>
          </a:p>
          <a:p>
            <a:pPr algn="ctr"/>
            <a:endParaRPr lang="bs-Latn-BA" dirty="0" smtClean="0"/>
          </a:p>
          <a:p>
            <a:pPr algn="l"/>
            <a:r>
              <a:rPr lang="bs-Latn-BA" sz="2000" dirty="0" smtClean="0"/>
              <a:t>Student: Edina Kadrić</a:t>
            </a:r>
            <a:endParaRPr lang="bs-Latn-B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Razvoj grafike za web</a:t>
            </a:r>
          </a:p>
          <a:p>
            <a:r>
              <a:rPr lang="bs-Latn-BA" dirty="0" smtClean="0"/>
              <a:t>Aktuelnosti</a:t>
            </a:r>
          </a:p>
          <a:p>
            <a:r>
              <a:rPr lang="bs-Latn-BA" u="sng" dirty="0" smtClean="0">
                <a:hlinkClick r:id="rId2"/>
              </a:rPr>
              <a:t>http</a:t>
            </a:r>
            <a:r>
              <a:rPr lang="bs-Latn-BA" u="sng" dirty="0" smtClean="0">
                <a:hlinkClick r:id="rId2"/>
              </a:rPr>
              <a:t>://thegraphicalweb.com/</a:t>
            </a:r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Uvod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bs-Latn-B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Rasterska grafika</a:t>
                      </a:r>
                      <a:endParaRPr lang="bs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dirty="0" smtClean="0"/>
                        <a:t>Vektorska grafika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sz="1600" b="1" dirty="0" smtClean="0"/>
                        <a:t>Od</a:t>
                      </a:r>
                      <a:r>
                        <a:rPr lang="bs-Latn-BA" sz="1600" b="1" baseline="0" dirty="0" smtClean="0"/>
                        <a:t> čega se sastoje?</a:t>
                      </a:r>
                      <a:endParaRPr lang="bs-Latn-B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err="1" smtClean="0"/>
                        <a:t>Pikseli</a:t>
                      </a:r>
                      <a:r>
                        <a:rPr lang="bs-Latn-BA" sz="1600" dirty="0" smtClean="0"/>
                        <a:t> raznih boja</a:t>
                      </a:r>
                      <a:endParaRPr lang="bs-Latn-B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smtClean="0"/>
                        <a:t>Objekti, </a:t>
                      </a:r>
                      <a:r>
                        <a:rPr lang="bs-Latn-BA" sz="1600" dirty="0" err="1" smtClean="0"/>
                        <a:t>geometrijski</a:t>
                      </a:r>
                      <a:r>
                        <a:rPr lang="bs-Latn-BA" sz="1600" dirty="0" smtClean="0"/>
                        <a:t> oblici</a:t>
                      </a:r>
                      <a:endParaRPr lang="bs-Latn-B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sz="1600" b="1" dirty="0" smtClean="0"/>
                        <a:t>Šta</a:t>
                      </a:r>
                      <a:r>
                        <a:rPr lang="bs-Latn-BA" sz="1600" b="1" baseline="0" dirty="0" smtClean="0"/>
                        <a:t> se može </a:t>
                      </a:r>
                      <a:r>
                        <a:rPr lang="bs-Latn-BA" sz="1600" b="1" baseline="0" dirty="0" err="1" smtClean="0"/>
                        <a:t>editovati</a:t>
                      </a:r>
                      <a:r>
                        <a:rPr lang="bs-Latn-BA" sz="1600" b="1" baseline="0" dirty="0" smtClean="0"/>
                        <a:t>?</a:t>
                      </a:r>
                      <a:endParaRPr lang="bs-Latn-B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smtClean="0"/>
                        <a:t>Pojedinačni </a:t>
                      </a:r>
                      <a:r>
                        <a:rPr lang="bs-Latn-BA" sz="1600" dirty="0" err="1" smtClean="0"/>
                        <a:t>piksel</a:t>
                      </a:r>
                      <a:endParaRPr lang="bs-Latn-B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smtClean="0"/>
                        <a:t>Pojedinačni objekat</a:t>
                      </a:r>
                      <a:endParaRPr lang="bs-Latn-B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sz="1600" b="1" dirty="0" smtClean="0"/>
                        <a:t>Veličina</a:t>
                      </a:r>
                      <a:r>
                        <a:rPr lang="bs-Latn-BA" sz="1600" b="1" baseline="0" dirty="0" smtClean="0"/>
                        <a:t> dokumenta?</a:t>
                      </a:r>
                      <a:endParaRPr lang="bs-Latn-B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smtClean="0"/>
                        <a:t>Velika</a:t>
                      </a:r>
                      <a:endParaRPr lang="bs-Latn-B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smtClean="0"/>
                        <a:t>Mala</a:t>
                      </a:r>
                      <a:endParaRPr lang="bs-Latn-B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sz="1600" b="1" dirty="0" smtClean="0"/>
                        <a:t>Pri</a:t>
                      </a:r>
                      <a:r>
                        <a:rPr lang="bs-Latn-BA" sz="1600" b="1" baseline="0" dirty="0" smtClean="0"/>
                        <a:t> mijenjanju veličine...</a:t>
                      </a:r>
                      <a:endParaRPr lang="bs-Latn-B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smtClean="0"/>
                        <a:t>Gubi kvalitet</a:t>
                      </a:r>
                      <a:endParaRPr lang="bs-Latn-B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smtClean="0"/>
                        <a:t>Ne gubi kvalitet</a:t>
                      </a:r>
                      <a:endParaRPr lang="bs-Latn-B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sz="1600" b="1" dirty="0" smtClean="0"/>
                        <a:t>Realističnost</a:t>
                      </a:r>
                      <a:r>
                        <a:rPr lang="bs-Latn-BA" sz="1600" b="1" baseline="0" dirty="0" smtClean="0"/>
                        <a:t> slike</a:t>
                      </a:r>
                      <a:endParaRPr lang="bs-Latn-B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smtClean="0"/>
                        <a:t>Da</a:t>
                      </a:r>
                      <a:endParaRPr lang="bs-Latn-B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smtClean="0"/>
                        <a:t>Ne</a:t>
                      </a:r>
                      <a:endParaRPr lang="bs-Latn-B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sz="1600" b="1" dirty="0" smtClean="0"/>
                        <a:t>Osnovni</a:t>
                      </a:r>
                      <a:r>
                        <a:rPr lang="bs-Latn-BA" sz="1600" b="1" baseline="0" dirty="0" smtClean="0"/>
                        <a:t> formati</a:t>
                      </a:r>
                      <a:endParaRPr lang="bs-Latn-B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err="1" smtClean="0"/>
                        <a:t>Bmp</a:t>
                      </a:r>
                      <a:endParaRPr lang="bs-Latn-B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smtClean="0"/>
                        <a:t>Svg</a:t>
                      </a:r>
                      <a:endParaRPr lang="bs-Latn-B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s-Latn-BA" sz="1600" b="1" dirty="0" smtClean="0"/>
                        <a:t>Formati koje podržava</a:t>
                      </a:r>
                      <a:endParaRPr lang="bs-Latn-BA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err="1" smtClean="0"/>
                        <a:t>Bmp</a:t>
                      </a:r>
                      <a:r>
                        <a:rPr lang="bs-Latn-BA" sz="1600" dirty="0" smtClean="0"/>
                        <a:t>, </a:t>
                      </a:r>
                      <a:r>
                        <a:rPr lang="bs-Latn-BA" sz="1600" dirty="0" err="1" smtClean="0"/>
                        <a:t>dib</a:t>
                      </a:r>
                      <a:r>
                        <a:rPr lang="bs-Latn-BA" sz="1600" dirty="0" smtClean="0"/>
                        <a:t>, </a:t>
                      </a:r>
                      <a:r>
                        <a:rPr lang="bs-Latn-BA" sz="1600" dirty="0" err="1" smtClean="0"/>
                        <a:t>jpeg</a:t>
                      </a:r>
                      <a:r>
                        <a:rPr lang="bs-Latn-BA" sz="1600" dirty="0" smtClean="0"/>
                        <a:t>, </a:t>
                      </a:r>
                      <a:r>
                        <a:rPr lang="bs-Latn-BA" sz="1600" dirty="0" err="1" smtClean="0"/>
                        <a:t>gif</a:t>
                      </a:r>
                      <a:r>
                        <a:rPr lang="bs-Latn-BA" sz="1600" dirty="0" smtClean="0"/>
                        <a:t>, </a:t>
                      </a:r>
                      <a:r>
                        <a:rPr lang="bs-Latn-BA" sz="1600" dirty="0" err="1" smtClean="0"/>
                        <a:t>tiff</a:t>
                      </a:r>
                      <a:r>
                        <a:rPr lang="bs-Latn-BA" sz="1600" dirty="0" smtClean="0"/>
                        <a:t>, </a:t>
                      </a:r>
                      <a:r>
                        <a:rPr lang="bs-Latn-BA" sz="1600" dirty="0" err="1" smtClean="0"/>
                        <a:t>png</a:t>
                      </a:r>
                      <a:endParaRPr lang="bs-Latn-B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s-Latn-BA" sz="1600" dirty="0" err="1" smtClean="0"/>
                        <a:t>Cgm</a:t>
                      </a:r>
                      <a:r>
                        <a:rPr lang="bs-Latn-BA" sz="1600" dirty="0" smtClean="0"/>
                        <a:t>, svg, </a:t>
                      </a:r>
                      <a:r>
                        <a:rPr lang="bs-Latn-BA" sz="1600" dirty="0" err="1" smtClean="0"/>
                        <a:t>odg</a:t>
                      </a:r>
                      <a:r>
                        <a:rPr lang="bs-Latn-BA" sz="1600" dirty="0" smtClean="0"/>
                        <a:t>, </a:t>
                      </a:r>
                      <a:r>
                        <a:rPr lang="bs-Latn-BA" sz="1600" dirty="0" err="1" smtClean="0"/>
                        <a:t>eps</a:t>
                      </a:r>
                      <a:endParaRPr lang="bs-Latn-BA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dirty="0" smtClean="0"/>
              <a:t>Rasterska </a:t>
            </a:r>
            <a:r>
              <a:rPr lang="bs-Latn-BA" dirty="0" err="1" smtClean="0"/>
              <a:t>vs</a:t>
            </a:r>
            <a:r>
              <a:rPr lang="bs-Latn-BA" dirty="0" smtClean="0"/>
              <a:t> vektorska </a:t>
            </a:r>
            <a:r>
              <a:rPr lang="bs-Latn-BA" dirty="0" smtClean="0"/>
              <a:t>grafika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lvl="0" indent="-514350">
              <a:buFont typeface="+mj-lt"/>
              <a:buAutoNum type="arabicPeriod"/>
            </a:pPr>
            <a:r>
              <a:rPr lang="bs-Latn-BA" dirty="0" smtClean="0"/>
              <a:t>SVG je skraćenica za Scalable Vector Graphics.</a:t>
            </a:r>
          </a:p>
          <a:p>
            <a:pPr marL="624078" lvl="0" indent="-514350">
              <a:buFont typeface="+mj-lt"/>
              <a:buAutoNum type="arabicPeriod"/>
            </a:pPr>
            <a:r>
              <a:rPr lang="bs-Latn-BA" dirty="0" smtClean="0"/>
              <a:t>SVG se koristi za definisanje vektorske grafike na webu.</a:t>
            </a:r>
          </a:p>
          <a:p>
            <a:pPr marL="624078" lvl="0" indent="-514350">
              <a:buFont typeface="+mj-lt"/>
              <a:buAutoNum type="arabicPeriod"/>
            </a:pPr>
            <a:r>
              <a:rPr lang="bs-Latn-BA" dirty="0" smtClean="0"/>
              <a:t>XML format se koristi za definisanje vektorske grafike.</a:t>
            </a:r>
          </a:p>
          <a:p>
            <a:pPr marL="624078" lvl="0" indent="-514350">
              <a:buFont typeface="+mj-lt"/>
              <a:buAutoNum type="arabicPeriod"/>
            </a:pPr>
            <a:r>
              <a:rPr lang="bs-Latn-BA" dirty="0" smtClean="0"/>
              <a:t>SVG ne gubi na kvalitetu prilikom mijenjanja veličine ili zumiranja.</a:t>
            </a:r>
          </a:p>
          <a:p>
            <a:pPr marL="624078" lvl="0" indent="-514350">
              <a:buFont typeface="+mj-lt"/>
              <a:buAutoNum type="arabicPeriod"/>
            </a:pPr>
            <a:r>
              <a:rPr lang="bs-Latn-BA" dirty="0" smtClean="0"/>
              <a:t>SVG podržava animacije</a:t>
            </a:r>
            <a:r>
              <a:rPr lang="bs-Latn-BA" dirty="0" smtClean="0"/>
              <a:t>.</a:t>
            </a:r>
            <a:endParaRPr lang="bs-Latn-B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SVG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lvl="0" indent="-514350">
              <a:buFont typeface="+mj-lt"/>
              <a:buAutoNum type="arabicPeriod" startAt="6"/>
            </a:pPr>
            <a:r>
              <a:rPr lang="bs-Latn-BA" dirty="0" smtClean="0"/>
              <a:t>SVG, CSS i JavaScript rade zajedno kao jedno kompaktno okruženje.</a:t>
            </a:r>
          </a:p>
          <a:p>
            <a:pPr marL="624078" lvl="0" indent="-514350">
              <a:buFont typeface="+mj-lt"/>
              <a:buAutoNum type="arabicPeriod" startAt="6"/>
            </a:pPr>
            <a:r>
              <a:rPr lang="bs-Latn-BA" dirty="0" smtClean="0"/>
              <a:t>SVG može biti indeksiran, što znači da ako u SVG-u postoji tekst on će biti prikazan u pretraživačima.</a:t>
            </a:r>
          </a:p>
          <a:p>
            <a:pPr marL="624078" lvl="0" indent="-514350">
              <a:buFont typeface="+mj-lt"/>
              <a:buAutoNum type="arabicPeriod" startAt="6"/>
            </a:pPr>
            <a:r>
              <a:rPr lang="bs-Latn-BA" dirty="0" smtClean="0"/>
              <a:t>SVG može biti printan u bilo kojoj rezoluciji.</a:t>
            </a:r>
          </a:p>
          <a:p>
            <a:pPr marL="624078" lvl="0" indent="-514350">
              <a:buFont typeface="+mj-lt"/>
              <a:buAutoNum type="arabicPeriod" startAt="6"/>
            </a:pPr>
            <a:r>
              <a:rPr lang="bs-Latn-BA" dirty="0" smtClean="0"/>
              <a:t>SVG trenutno preporučuje organizacija W3C (World Wide Web Consortium).</a:t>
            </a:r>
          </a:p>
          <a:p>
            <a:pPr marL="624078" lvl="0" indent="-514350">
              <a:buFont typeface="+mj-lt"/>
              <a:buAutoNum type="arabicPeriod" startAt="6"/>
            </a:pPr>
            <a:r>
              <a:rPr lang="bs-Latn-BA" dirty="0" smtClean="0"/>
              <a:t>SVG podržavaju svi popularni browseri (IE 8 i starije verzije ne podržavaju).</a:t>
            </a:r>
          </a:p>
          <a:p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SVG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ru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487" y="2724944"/>
            <a:ext cx="7439025" cy="20383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SVG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rug-prikaz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87" y="1805781"/>
            <a:ext cx="3857625" cy="387667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SVG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SWF trenutno dominira u prikazu </a:t>
            </a:r>
            <a:r>
              <a:rPr lang="bs-Latn-BA" dirty="0" err="1" smtClean="0"/>
              <a:t>animirane</a:t>
            </a:r>
            <a:r>
              <a:rPr lang="bs-Latn-BA" dirty="0" smtClean="0"/>
              <a:t> vektorske grafike na webu</a:t>
            </a:r>
          </a:p>
          <a:p>
            <a:r>
              <a:rPr lang="bs-Latn-BA" dirty="0" err="1" smtClean="0"/>
              <a:t>ShockWave</a:t>
            </a:r>
            <a:r>
              <a:rPr lang="bs-Latn-BA" dirty="0" smtClean="0"/>
              <a:t> Flash/Small </a:t>
            </a:r>
            <a:r>
              <a:rPr lang="bs-Latn-BA" dirty="0" err="1" smtClean="0"/>
              <a:t>WebFormat</a:t>
            </a:r>
            <a:endParaRPr lang="bs-Latn-BA" dirty="0" smtClean="0"/>
          </a:p>
          <a:p>
            <a:r>
              <a:rPr lang="bs-Latn-BA" dirty="0" smtClean="0"/>
              <a:t>Za prikaz Flash datoteka potrebno je instalirati Flash </a:t>
            </a:r>
            <a:r>
              <a:rPr lang="bs-Latn-BA" dirty="0" err="1" smtClean="0"/>
              <a:t>Player</a:t>
            </a:r>
            <a:r>
              <a:rPr lang="bs-Latn-BA" dirty="0" smtClean="0"/>
              <a:t> na </a:t>
            </a:r>
            <a:r>
              <a:rPr lang="bs-Latn-BA" dirty="0" smtClean="0"/>
              <a:t>računar (česte nadogradnje)</a:t>
            </a:r>
          </a:p>
          <a:p>
            <a:endParaRPr lang="bs-Latn-BA" dirty="0" smtClean="0"/>
          </a:p>
          <a:p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SWF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Važnost vektorske grafike na webu</a:t>
            </a:r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Zaključak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</TotalTime>
  <Words>242</Words>
  <Application>Microsoft Office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Univerzitet u Zenici Pedagoški fakultet Katedra za matematiku i informatiku  </vt:lpstr>
      <vt:lpstr>Uvod</vt:lpstr>
      <vt:lpstr>Rasterska vs vektorska grafika</vt:lpstr>
      <vt:lpstr>SVG</vt:lpstr>
      <vt:lpstr>SVG</vt:lpstr>
      <vt:lpstr>SVG</vt:lpstr>
      <vt:lpstr>SVG</vt:lpstr>
      <vt:lpstr>SWF</vt:lpstr>
      <vt:lpstr>Zaključak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Univerzitet u Zenici Pedagoški fakultet Katedra za matematiku i informatiku</dc:title>
  <dc:creator>Asus</dc:creator>
  <cp:lastModifiedBy>Asus</cp:lastModifiedBy>
  <cp:revision>5</cp:revision>
  <dcterms:created xsi:type="dcterms:W3CDTF">2014-01-13T06:03:13Z</dcterms:created>
  <dcterms:modified xsi:type="dcterms:W3CDTF">2014-01-13T06:23:41Z</dcterms:modified>
</cp:coreProperties>
</file>